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76" r:id="rId2"/>
    <p:sldId id="350" r:id="rId3"/>
    <p:sldId id="345" r:id="rId4"/>
    <p:sldId id="337" r:id="rId5"/>
    <p:sldId id="321" r:id="rId6"/>
    <p:sldId id="332" r:id="rId7"/>
    <p:sldId id="341" r:id="rId8"/>
    <p:sldId id="348" r:id="rId9"/>
    <p:sldId id="333" r:id="rId10"/>
    <p:sldId id="349" r:id="rId11"/>
    <p:sldId id="318" r:id="rId12"/>
    <p:sldId id="330" r:id="rId13"/>
    <p:sldId id="317" r:id="rId14"/>
    <p:sldId id="314" r:id="rId15"/>
    <p:sldId id="315" r:id="rId1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86420" autoAdjust="0"/>
  </p:normalViewPr>
  <p:slideViewPr>
    <p:cSldViewPr>
      <p:cViewPr varScale="1">
        <p:scale>
          <a:sx n="74" d="100"/>
          <a:sy n="74" d="100"/>
        </p:scale>
        <p:origin x="496"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17-02-2022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2/17/2022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2/17/2022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NvidiaAoHTraining/blob/master/ABAP%20on%20HANA/Day%2016/MetaData%20Extension%20with%20UI%20Annotations.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4.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NvidiaAoHTraining/blob/master/ABAP%20on%20HANA/Day%2016/CDS%20View%20for%20Use%20Case.tx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a:solidFill>
                  <a:schemeClr val="bg1"/>
                </a:solidFill>
                <a:latin typeface="Patua One" pitchFamily="2" charset="0"/>
              </a:rPr>
              <a:t>ABAP on Hana</a:t>
            </a:r>
            <a:br>
              <a:rPr lang="en-IN" sz="6000" b="0" dirty="0">
                <a:solidFill>
                  <a:schemeClr val="bg1"/>
                </a:solidFill>
                <a:latin typeface="Patua One" pitchFamily="2" charset="0"/>
              </a:rPr>
            </a:br>
            <a:r>
              <a:rPr lang="en-IN" sz="6000" b="0" dirty="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39479"/>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16</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69688" y="227909"/>
            <a:ext cx="10969943" cy="711081"/>
          </a:xfrm>
        </p:spPr>
        <p:txBody>
          <a:bodyPr>
            <a:noAutofit/>
          </a:bodyPr>
          <a:lstStyle/>
          <a:p>
            <a:r>
              <a:rPr lang="en-US" dirty="0">
                <a:solidFill>
                  <a:schemeClr val="bg1"/>
                </a:solidFill>
                <a:latin typeface="Cooper Black" panose="0208090404030B020404" pitchFamily="18" charset="0"/>
              </a:rPr>
              <a:t>UI Annotations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133059" y="1053372"/>
            <a:ext cx="5247619" cy="5209524"/>
          </a:xfrm>
          <a:prstGeom prst="rect">
            <a:avLst/>
          </a:prstGeom>
        </p:spPr>
      </p:pic>
      <p:sp>
        <p:nvSpPr>
          <p:cNvPr id="8" name="Rounded Rectangle 7"/>
          <p:cNvSpPr/>
          <p:nvPr/>
        </p:nvSpPr>
        <p:spPr bwMode="gray">
          <a:xfrm>
            <a:off x="3502124" y="5030088"/>
            <a:ext cx="2098350"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Line item Annotation </a:t>
            </a:r>
          </a:p>
        </p:txBody>
      </p:sp>
      <p:grpSp>
        <p:nvGrpSpPr>
          <p:cNvPr id="9" name="Group 8"/>
          <p:cNvGrpSpPr/>
          <p:nvPr/>
        </p:nvGrpSpPr>
        <p:grpSpPr>
          <a:xfrm>
            <a:off x="6343660" y="5130541"/>
            <a:ext cx="1427302" cy="129386"/>
            <a:chOff x="4382180" y="3061155"/>
            <a:chExt cx="1427963" cy="129446"/>
          </a:xfrm>
        </p:grpSpPr>
        <p:sp>
          <p:nvSpPr>
            <p:cNvPr id="10" name="Pie 9"/>
            <p:cNvSpPr/>
            <p:nvPr/>
          </p:nvSpPr>
          <p:spPr bwMode="gray">
            <a:xfrm>
              <a:off x="4382180" y="3061155"/>
              <a:ext cx="119291" cy="129443"/>
            </a:xfrm>
            <a:prstGeom prst="pie">
              <a:avLst>
                <a:gd name="adj1" fmla="val 5399995"/>
                <a:gd name="adj2" fmla="val 16200000"/>
              </a:avLst>
            </a:prstGeom>
            <a:solidFill>
              <a:schemeClr val="accent5"/>
            </a:solidFill>
            <a:ln w="6350" algn="ctr">
              <a:solidFill>
                <a:schemeClr val="accent5"/>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2" name="Straight Connector 11"/>
            <p:cNvCxnSpPr/>
            <p:nvPr/>
          </p:nvCxnSpPr>
          <p:spPr>
            <a:xfrm flipV="1">
              <a:off x="4441826" y="3190600"/>
              <a:ext cx="1368317"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p:nvPr/>
        </p:nvCxnSpPr>
        <p:spPr>
          <a:xfrm flipV="1">
            <a:off x="5600473" y="5167036"/>
            <a:ext cx="743188" cy="930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6350287" y="4581128"/>
            <a:ext cx="1427302" cy="129386"/>
            <a:chOff x="4382180" y="3061155"/>
            <a:chExt cx="1427963" cy="129446"/>
          </a:xfrm>
          <a:solidFill>
            <a:srgbClr val="FF0000"/>
          </a:solidFill>
        </p:grpSpPr>
        <p:sp>
          <p:nvSpPr>
            <p:cNvPr id="15" name="Pie 14"/>
            <p:cNvSpPr/>
            <p:nvPr/>
          </p:nvSpPr>
          <p:spPr bwMode="gray">
            <a:xfrm>
              <a:off x="4382180" y="3061155"/>
              <a:ext cx="119291" cy="129443"/>
            </a:xfrm>
            <a:prstGeom prst="pie">
              <a:avLst>
                <a:gd name="adj1" fmla="val 5399995"/>
                <a:gd name="adj2" fmla="val 16200000"/>
              </a:avLst>
            </a:prstGeom>
            <a:grpFill/>
            <a:ln w="6350" algn="ctr">
              <a:solidFill>
                <a:srgbClr val="FF000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6" name="Straight Connector 15"/>
            <p:cNvCxnSpPr/>
            <p:nvPr/>
          </p:nvCxnSpPr>
          <p:spPr>
            <a:xfrm flipV="1">
              <a:off x="4441826" y="3190600"/>
              <a:ext cx="1368317" cy="1"/>
            </a:xfrm>
            <a:prstGeom prst="line">
              <a:avLst/>
            </a:prstGeom>
            <a:grpFill/>
            <a:ln w="63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8" name="Rounded Rectangle 17"/>
          <p:cNvSpPr/>
          <p:nvPr/>
        </p:nvSpPr>
        <p:spPr bwMode="gray">
          <a:xfrm>
            <a:off x="3142084" y="4509120"/>
            <a:ext cx="2484473" cy="323502"/>
          </a:xfrm>
          <a:prstGeom prst="roundRect">
            <a:avLst>
              <a:gd name="adj" fmla="val 50000"/>
            </a:avLst>
          </a:prstGeom>
          <a:noFill/>
          <a:ln w="9525" algn="ctr">
            <a:solidFill>
              <a:srgbClr val="FF0000"/>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Identification Annotation </a:t>
            </a:r>
          </a:p>
        </p:txBody>
      </p:sp>
      <p:cxnSp>
        <p:nvCxnSpPr>
          <p:cNvPr id="19" name="Straight Connector 18"/>
          <p:cNvCxnSpPr/>
          <p:nvPr/>
        </p:nvCxnSpPr>
        <p:spPr>
          <a:xfrm flipV="1">
            <a:off x="5626556" y="4646068"/>
            <a:ext cx="743188" cy="9305"/>
          </a:xfrm>
          <a:prstGeom prst="line">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29567" y="971460"/>
            <a:ext cx="4556734" cy="646331"/>
          </a:xfrm>
          <a:prstGeom prst="rect">
            <a:avLst/>
          </a:prstGeom>
        </p:spPr>
        <p:txBody>
          <a:bodyPr wrap="square">
            <a:spAutoFit/>
          </a:bodyPr>
          <a:lstStyle/>
          <a:p>
            <a:pPr algn="just"/>
            <a:r>
              <a:rPr lang="en-US" sz="1800" dirty="0">
                <a:solidFill>
                  <a:schemeClr val="bg1"/>
                </a:solidFill>
              </a:rPr>
              <a:t>Exercise :-</a:t>
            </a:r>
          </a:p>
          <a:p>
            <a:pPr algn="just"/>
            <a:r>
              <a:rPr lang="en-US" sz="1800" dirty="0">
                <a:solidFill>
                  <a:schemeClr val="bg1"/>
                </a:solidFill>
                <a:hlinkClick r:id="rId4"/>
              </a:rPr>
              <a:t>Metadata Extension Code for UI Annotation</a:t>
            </a:r>
            <a:endParaRPr lang="en-US" sz="1800" dirty="0">
              <a:solidFill>
                <a:schemeClr val="bg1"/>
              </a:solidFill>
            </a:endParaRPr>
          </a:p>
        </p:txBody>
      </p:sp>
    </p:spTree>
    <p:extLst>
      <p:ext uri="{BB962C8B-B14F-4D97-AF65-F5344CB8AC3E}">
        <p14:creationId xmlns:p14="http://schemas.microsoft.com/office/powerpoint/2010/main" val="33472669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16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bg1"/>
                </a:solidFill>
                <a:latin typeface="Calibri" panose="020F0502020204030204"/>
              </a:rPr>
              <a:t>Trainer: Anubhav Oberoy</a:t>
            </a:r>
          </a:p>
        </p:txBody>
      </p:sp>
    </p:spTree>
    <p:extLst>
      <p:ext uri="{BB962C8B-B14F-4D97-AF65-F5344CB8AC3E}">
        <p14:creationId xmlns:p14="http://schemas.microsoft.com/office/powerpoint/2010/main" val="98413702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a:solidFill>
                  <a:schemeClr val="bg1"/>
                </a:solidFill>
                <a:latin typeface="Cooper Black" panose="0208090404030B020404" pitchFamily="18" charset="0"/>
              </a:rPr>
              <a:t>Agenda – Day 16</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id="{1E8BD2BC-59B0-4D30-97AE-9B4A2D8F7B41}"/>
              </a:ext>
            </a:extLst>
          </p:cNvPr>
          <p:cNvSpPr txBox="1"/>
          <p:nvPr/>
        </p:nvSpPr>
        <p:spPr>
          <a:xfrm>
            <a:off x="900734" y="1083889"/>
            <a:ext cx="7964159" cy="1754326"/>
          </a:xfrm>
          <a:prstGeom prst="rect">
            <a:avLst/>
          </a:prstGeom>
          <a:noFill/>
        </p:spPr>
        <p:txBody>
          <a:bodyPr wrap="square" rtlCol="0">
            <a:spAutoFit/>
          </a:bodyPr>
          <a:lstStyle/>
          <a:p>
            <a:pPr marL="285750" lvl="0" indent="-285750" algn="just">
              <a:buFont typeface="Arial" panose="020B0604020202020204" pitchFamily="34" charset="0"/>
              <a:buChar char="•"/>
            </a:pPr>
            <a:r>
              <a:rPr lang="en-US" sz="1800" dirty="0">
                <a:solidFill>
                  <a:schemeClr val="bg1"/>
                </a:solidFill>
              </a:rPr>
              <a:t>Use Case</a:t>
            </a:r>
          </a:p>
          <a:p>
            <a:pPr marL="285750" lvl="0" indent="-285750" algn="just">
              <a:buFont typeface="Arial" panose="020B0604020202020204" pitchFamily="34" charset="0"/>
              <a:buChar char="•"/>
            </a:pPr>
            <a:r>
              <a:rPr lang="en-US" sz="1800" dirty="0">
                <a:solidFill>
                  <a:schemeClr val="bg1"/>
                </a:solidFill>
              </a:rPr>
              <a:t>Flow of Use Case</a:t>
            </a:r>
          </a:p>
          <a:p>
            <a:pPr marL="285750" lvl="0" indent="-285750" algn="just">
              <a:buFont typeface="Arial" panose="020B0604020202020204" pitchFamily="34" charset="0"/>
              <a:buChar char="•"/>
            </a:pPr>
            <a:r>
              <a:rPr lang="en-US" sz="1800" dirty="0">
                <a:solidFill>
                  <a:schemeClr val="bg1"/>
                </a:solidFill>
              </a:rPr>
              <a:t>Implementing Use Case</a:t>
            </a:r>
          </a:p>
          <a:p>
            <a:pPr marL="285750" lvl="0" indent="-285750" algn="just">
              <a:buFont typeface="Arial" panose="020B0604020202020204" pitchFamily="34" charset="0"/>
              <a:buChar char="•"/>
            </a:pPr>
            <a:r>
              <a:rPr lang="en-US" sz="1800" dirty="0">
                <a:solidFill>
                  <a:schemeClr val="bg1"/>
                </a:solidFill>
              </a:rPr>
              <a:t>Creating Fiori App on top of CDS View</a:t>
            </a:r>
          </a:p>
          <a:p>
            <a:pPr marL="285750" lvl="0" indent="-285750" algn="just">
              <a:buFont typeface="Arial" panose="020B0604020202020204" pitchFamily="34" charset="0"/>
              <a:buChar char="•"/>
            </a:pPr>
            <a:r>
              <a:rPr lang="en-US" sz="1800" dirty="0">
                <a:solidFill>
                  <a:schemeClr val="bg1"/>
                </a:solidFill>
              </a:rPr>
              <a:t>Defining Metadata Extension</a:t>
            </a:r>
          </a:p>
          <a:p>
            <a:pPr marL="285750" lvl="0" indent="-285750" algn="just">
              <a:buFont typeface="Arial" panose="020B0604020202020204" pitchFamily="34" charset="0"/>
              <a:buChar char="•"/>
            </a:pPr>
            <a:r>
              <a:rPr lang="en-US" sz="1800" dirty="0">
                <a:solidFill>
                  <a:schemeClr val="bg1"/>
                </a:solidFill>
              </a:rPr>
              <a:t>Describing UI Annotations</a:t>
            </a:r>
          </a:p>
        </p:txBody>
      </p:sp>
      <p:sp>
        <p:nvSpPr>
          <p:cNvPr id="1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142659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213876" y="135021"/>
            <a:ext cx="10969943" cy="711081"/>
          </a:xfrm>
        </p:spPr>
        <p:txBody>
          <a:bodyPr>
            <a:noAutofit/>
          </a:bodyPr>
          <a:lstStyle/>
          <a:p>
            <a:r>
              <a:rPr lang="en-US" dirty="0">
                <a:solidFill>
                  <a:schemeClr val="bg1"/>
                </a:solidFill>
                <a:latin typeface="Cooper Black" panose="0208090404030B020404" pitchFamily="18" charset="0"/>
              </a:rPr>
              <a:t>Use Case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8" name="TextBox 7">
            <a:extLst>
              <a:ext uri="{FF2B5EF4-FFF2-40B4-BE49-F238E27FC236}">
                <a16:creationId xmlns:a16="http://schemas.microsoft.com/office/drawing/2014/main" id="{143FD799-7AF1-48E3-B982-FDA4BAF2B532}"/>
              </a:ext>
            </a:extLst>
          </p:cNvPr>
          <p:cNvSpPr txBox="1"/>
          <p:nvPr/>
        </p:nvSpPr>
        <p:spPr>
          <a:xfrm>
            <a:off x="320040" y="978408"/>
            <a:ext cx="11521440" cy="4524315"/>
          </a:xfrm>
          <a:prstGeom prst="rect">
            <a:avLst/>
          </a:prstGeom>
          <a:noFill/>
        </p:spPr>
        <p:txBody>
          <a:bodyPr wrap="square" rtlCol="0">
            <a:spAutoFit/>
          </a:bodyPr>
          <a:lstStyle/>
          <a:p>
            <a:pPr algn="just"/>
            <a:r>
              <a:rPr lang="en-US" sz="1800" dirty="0">
                <a:solidFill>
                  <a:schemeClr val="bg1"/>
                </a:solidFill>
              </a:rPr>
              <a:t>Aviation industry changed a lot and hard hit by pandemics. They are allowed to perform flight operations with COVID safety norms. As per aviation ministry most of the activities should be contact less. Which includes the luggage, boarding, sitting arrangement, aircraft sanitization and food deliveries. Now due to pandemic, the loading of food and beverages inside a flight is also changing.</a:t>
            </a:r>
          </a:p>
          <a:p>
            <a:pPr algn="just"/>
            <a:r>
              <a:rPr lang="en-US" sz="1800" dirty="0">
                <a:solidFill>
                  <a:schemeClr val="bg1"/>
                </a:solidFill>
              </a:rPr>
              <a:t>My Customer asked me to develop a solution which can be used by food manager on the floor with his/her tablet to check the upcoming flights and assign the food items. A delivery manager thus check the assignment and approves it. On approval, the same will be picked by crew members from backyard of airport.</a:t>
            </a:r>
          </a:p>
          <a:p>
            <a:pPr algn="just"/>
            <a:endParaRPr lang="en-US" sz="1800" dirty="0">
              <a:solidFill>
                <a:schemeClr val="bg1"/>
              </a:solidFill>
            </a:endParaRPr>
          </a:p>
          <a:p>
            <a:pPr algn="just"/>
            <a:r>
              <a:rPr lang="en-US" sz="1800" dirty="0">
                <a:solidFill>
                  <a:schemeClr val="bg1"/>
                </a:solidFill>
              </a:rPr>
              <a:t>We are already on S/4HANA and we have following needs</a:t>
            </a:r>
          </a:p>
          <a:p>
            <a:pPr marL="342900" indent="-342900" algn="just">
              <a:buAutoNum type="arabicPeriod"/>
            </a:pPr>
            <a:r>
              <a:rPr lang="en-US" sz="1800" dirty="0">
                <a:solidFill>
                  <a:schemeClr val="bg1"/>
                </a:solidFill>
              </a:rPr>
              <a:t>A Fiori App which should be fast and accessible on tablet to view all the flights</a:t>
            </a:r>
          </a:p>
          <a:p>
            <a:pPr marL="342900" indent="-342900" algn="just">
              <a:buAutoNum type="arabicPeriod"/>
            </a:pPr>
            <a:r>
              <a:rPr lang="en-US" sz="1800" dirty="0">
                <a:solidFill>
                  <a:schemeClr val="bg1"/>
                </a:solidFill>
              </a:rPr>
              <a:t>User should be able to search the flights based on CARRID, CONNID</a:t>
            </a:r>
          </a:p>
          <a:p>
            <a:pPr marL="342900" indent="-342900" algn="just">
              <a:buAutoNum type="arabicPeriod"/>
            </a:pPr>
            <a:r>
              <a:rPr lang="en-US" sz="1800" dirty="0">
                <a:solidFill>
                  <a:schemeClr val="bg1"/>
                </a:solidFill>
              </a:rPr>
              <a:t>We should be able to create new entries for flight and assign meal for them</a:t>
            </a:r>
          </a:p>
          <a:p>
            <a:pPr marL="342900" indent="-342900" algn="just">
              <a:buAutoNum type="arabicPeriod"/>
            </a:pPr>
            <a:r>
              <a:rPr lang="en-US" sz="1800" dirty="0">
                <a:solidFill>
                  <a:schemeClr val="bg1"/>
                </a:solidFill>
              </a:rPr>
              <a:t>Also solution should allow Update and delete of flight meal records</a:t>
            </a:r>
          </a:p>
          <a:p>
            <a:pPr marL="342900" indent="-342900" algn="just">
              <a:buAutoNum type="arabicPeriod"/>
            </a:pPr>
            <a:r>
              <a:rPr lang="en-US" sz="1800" dirty="0">
                <a:solidFill>
                  <a:schemeClr val="bg1"/>
                </a:solidFill>
              </a:rPr>
              <a:t>Finally, An approval process is also required to approve flight meals assigned by food manager on floor.</a:t>
            </a:r>
          </a:p>
          <a:p>
            <a:pPr algn="just"/>
            <a:endParaRPr lang="en-US" sz="1800" dirty="0">
              <a:solidFill>
                <a:schemeClr val="bg1"/>
              </a:solidFill>
            </a:endParaRPr>
          </a:p>
          <a:p>
            <a:pPr marL="342900" indent="-342900" algn="just">
              <a:buAutoNum type="arabicPeriod"/>
            </a:pPr>
            <a:endParaRPr lang="en-US" sz="1800" dirty="0">
              <a:solidFill>
                <a:schemeClr val="bg1"/>
              </a:solidFill>
            </a:endParaRPr>
          </a:p>
        </p:txBody>
      </p:sp>
    </p:spTree>
    <p:extLst>
      <p:ext uri="{BB962C8B-B14F-4D97-AF65-F5344CB8AC3E}">
        <p14:creationId xmlns:p14="http://schemas.microsoft.com/office/powerpoint/2010/main" val="202535902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Flow of  Use Case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6" name="Group 5">
            <a:extLst>
              <a:ext uri="{FF2B5EF4-FFF2-40B4-BE49-F238E27FC236}">
                <a16:creationId xmlns:a16="http://schemas.microsoft.com/office/drawing/2014/main" id="{474A0A0B-8C20-4E27-9D74-BC005D4C8453}"/>
              </a:ext>
            </a:extLst>
          </p:cNvPr>
          <p:cNvGrpSpPr/>
          <p:nvPr/>
        </p:nvGrpSpPr>
        <p:grpSpPr>
          <a:xfrm>
            <a:off x="1247146" y="4808039"/>
            <a:ext cx="9091831" cy="956347"/>
            <a:chOff x="2387422" y="4345972"/>
            <a:chExt cx="9091831" cy="956347"/>
          </a:xfrm>
          <a:gradFill>
            <a:gsLst>
              <a:gs pos="24000">
                <a:schemeClr val="accent1"/>
              </a:gs>
              <a:gs pos="90000">
                <a:schemeClr val="accent2"/>
              </a:gs>
            </a:gsLst>
            <a:lin ang="0" scaled="1"/>
          </a:gradFill>
        </p:grpSpPr>
        <p:sp>
          <p:nvSpPr>
            <p:cNvPr id="7" name="Arrow: Chevron 51">
              <a:extLst>
                <a:ext uri="{FF2B5EF4-FFF2-40B4-BE49-F238E27FC236}">
                  <a16:creationId xmlns:a16="http://schemas.microsoft.com/office/drawing/2014/main" id="{79D3B317-A125-4456-A9CD-2FA958DB41BE}"/>
                </a:ext>
              </a:extLst>
            </p:cNvPr>
            <p:cNvSpPr/>
            <p:nvPr/>
          </p:nvSpPr>
          <p:spPr>
            <a:xfrm>
              <a:off x="4439168"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Arrow: Pentagon 52">
              <a:extLst>
                <a:ext uri="{FF2B5EF4-FFF2-40B4-BE49-F238E27FC236}">
                  <a16:creationId xmlns:a16="http://schemas.microsoft.com/office/drawing/2014/main" id="{F6E93C8A-0B1C-4279-A412-4B574602C925}"/>
                </a:ext>
              </a:extLst>
            </p:cNvPr>
            <p:cNvSpPr/>
            <p:nvPr/>
          </p:nvSpPr>
          <p:spPr>
            <a:xfrm>
              <a:off x="2387422" y="4345973"/>
              <a:ext cx="2395494" cy="95634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Arrow: Chevron 53">
              <a:extLst>
                <a:ext uri="{FF2B5EF4-FFF2-40B4-BE49-F238E27FC236}">
                  <a16:creationId xmlns:a16="http://schemas.microsoft.com/office/drawing/2014/main" id="{FDC72B02-33BC-4D93-AC11-662A4DD42704}"/>
                </a:ext>
              </a:extLst>
            </p:cNvPr>
            <p:cNvSpPr/>
            <p:nvPr/>
          </p:nvSpPr>
          <p:spPr>
            <a:xfrm>
              <a:off x="6490929"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 name="Arrow: Chevron 54">
              <a:extLst>
                <a:ext uri="{FF2B5EF4-FFF2-40B4-BE49-F238E27FC236}">
                  <a16:creationId xmlns:a16="http://schemas.microsoft.com/office/drawing/2014/main" id="{11946D11-DD5F-448B-84DF-D7E797DE6B45}"/>
                </a:ext>
              </a:extLst>
            </p:cNvPr>
            <p:cNvSpPr/>
            <p:nvPr/>
          </p:nvSpPr>
          <p:spPr>
            <a:xfrm>
              <a:off x="8542691"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2" name="Arrow: Chevron 55">
              <a:extLst>
                <a:ext uri="{FF2B5EF4-FFF2-40B4-BE49-F238E27FC236}">
                  <a16:creationId xmlns:a16="http://schemas.microsoft.com/office/drawing/2014/main" id="{0089B55F-7230-461B-85AF-05462DC73AE8}"/>
                </a:ext>
              </a:extLst>
            </p:cNvPr>
            <p:cNvSpPr/>
            <p:nvPr/>
          </p:nvSpPr>
          <p:spPr>
            <a:xfrm>
              <a:off x="10594453" y="4345972"/>
              <a:ext cx="884800" cy="956346"/>
            </a:xfrm>
            <a:prstGeom prst="chevron">
              <a:avLst>
                <a:gd name="adj" fmla="val 526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sp>
        <p:nvSpPr>
          <p:cNvPr id="13" name="Rectangle 12">
            <a:extLst>
              <a:ext uri="{FF2B5EF4-FFF2-40B4-BE49-F238E27FC236}">
                <a16:creationId xmlns:a16="http://schemas.microsoft.com/office/drawing/2014/main" id="{B68F9CFA-0D8C-4E49-BE52-C3A5A82558C9}"/>
              </a:ext>
            </a:extLst>
          </p:cNvPr>
          <p:cNvSpPr/>
          <p:nvPr/>
        </p:nvSpPr>
        <p:spPr>
          <a:xfrm>
            <a:off x="1328984" y="4046011"/>
            <a:ext cx="8731698"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4" name="Rectangle 13">
            <a:extLst>
              <a:ext uri="{FF2B5EF4-FFF2-40B4-BE49-F238E27FC236}">
                <a16:creationId xmlns:a16="http://schemas.microsoft.com/office/drawing/2014/main" id="{65074BE9-291F-4F8A-BCE2-A12D5AC5084B}"/>
              </a:ext>
            </a:extLst>
          </p:cNvPr>
          <p:cNvSpPr/>
          <p:nvPr/>
        </p:nvSpPr>
        <p:spPr>
          <a:xfrm>
            <a:off x="3020600" y="3377927"/>
            <a:ext cx="7040082"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5" name="Rectangle 14">
            <a:extLst>
              <a:ext uri="{FF2B5EF4-FFF2-40B4-BE49-F238E27FC236}">
                <a16:creationId xmlns:a16="http://schemas.microsoft.com/office/drawing/2014/main" id="{84F6DAE5-FC6E-46E4-A989-C984E85B65A6}"/>
              </a:ext>
            </a:extLst>
          </p:cNvPr>
          <p:cNvSpPr/>
          <p:nvPr/>
        </p:nvSpPr>
        <p:spPr>
          <a:xfrm>
            <a:off x="5072361" y="2709842"/>
            <a:ext cx="4988321"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6" name="Rectangle 15">
            <a:extLst>
              <a:ext uri="{FF2B5EF4-FFF2-40B4-BE49-F238E27FC236}">
                <a16:creationId xmlns:a16="http://schemas.microsoft.com/office/drawing/2014/main" id="{8E0A33C1-1054-4E60-96DE-A0DE48AF4EF6}"/>
              </a:ext>
            </a:extLst>
          </p:cNvPr>
          <p:cNvSpPr/>
          <p:nvPr/>
        </p:nvSpPr>
        <p:spPr>
          <a:xfrm>
            <a:off x="7124122" y="2041757"/>
            <a:ext cx="2936559"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7" name="Rectangle 16">
            <a:extLst>
              <a:ext uri="{FF2B5EF4-FFF2-40B4-BE49-F238E27FC236}">
                <a16:creationId xmlns:a16="http://schemas.microsoft.com/office/drawing/2014/main" id="{E04A8885-F432-4FE4-AD25-914F46CCA6A5}"/>
              </a:ext>
            </a:extLst>
          </p:cNvPr>
          <p:cNvSpPr/>
          <p:nvPr/>
        </p:nvSpPr>
        <p:spPr>
          <a:xfrm>
            <a:off x="3750761" y="5143095"/>
            <a:ext cx="1766149"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ZOFT_MEALS</a:t>
            </a:r>
          </a:p>
        </p:txBody>
      </p:sp>
      <p:sp>
        <p:nvSpPr>
          <p:cNvPr id="18" name="Rectangle 17">
            <a:extLst>
              <a:ext uri="{FF2B5EF4-FFF2-40B4-BE49-F238E27FC236}">
                <a16:creationId xmlns:a16="http://schemas.microsoft.com/office/drawing/2014/main" id="{0260BD5A-8EA5-41ED-8AB1-4BE345CEE10F}"/>
              </a:ext>
            </a:extLst>
          </p:cNvPr>
          <p:cNvSpPr/>
          <p:nvPr/>
        </p:nvSpPr>
        <p:spPr>
          <a:xfrm>
            <a:off x="5824885" y="5143095"/>
            <a:ext cx="1802420"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ZATS_CDS_BOPF</a:t>
            </a:r>
          </a:p>
        </p:txBody>
      </p:sp>
      <p:sp>
        <p:nvSpPr>
          <p:cNvPr id="19" name="Rectangle 18">
            <a:extLst>
              <a:ext uri="{FF2B5EF4-FFF2-40B4-BE49-F238E27FC236}">
                <a16:creationId xmlns:a16="http://schemas.microsoft.com/office/drawing/2014/main" id="{D9E8DA2B-0E20-4D98-A763-0528E093E365}"/>
              </a:ext>
            </a:extLst>
          </p:cNvPr>
          <p:cNvSpPr/>
          <p:nvPr/>
        </p:nvSpPr>
        <p:spPr>
          <a:xfrm>
            <a:off x="7877056" y="5143095"/>
            <a:ext cx="1724392"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ZATS_MED_BOPF</a:t>
            </a:r>
          </a:p>
        </p:txBody>
      </p:sp>
      <p:sp>
        <p:nvSpPr>
          <p:cNvPr id="20" name="Freeform: Shape 73">
            <a:extLst>
              <a:ext uri="{FF2B5EF4-FFF2-40B4-BE49-F238E27FC236}">
                <a16:creationId xmlns:a16="http://schemas.microsoft.com/office/drawing/2014/main" id="{7E90A4BC-DB0B-432C-9FA8-E2F898FF5096}"/>
              </a:ext>
            </a:extLst>
          </p:cNvPr>
          <p:cNvSpPr/>
          <p:nvPr/>
        </p:nvSpPr>
        <p:spPr>
          <a:xfrm>
            <a:off x="1656523" y="1602914"/>
            <a:ext cx="8522253" cy="2997797"/>
          </a:xfrm>
          <a:custGeom>
            <a:avLst/>
            <a:gdLst>
              <a:gd name="connsiteX0" fmla="*/ 0 w 8808720"/>
              <a:gd name="connsiteY0" fmla="*/ 2611120 h 2611120"/>
              <a:gd name="connsiteX1" fmla="*/ 6451600 w 8808720"/>
              <a:gd name="connsiteY1" fmla="*/ 2133600 h 2611120"/>
              <a:gd name="connsiteX2" fmla="*/ 8808720 w 8808720"/>
              <a:gd name="connsiteY2" fmla="*/ 0 h 2611120"/>
            </a:gdLst>
            <a:ahLst/>
            <a:cxnLst>
              <a:cxn ang="0">
                <a:pos x="connsiteX0" y="connsiteY0"/>
              </a:cxn>
              <a:cxn ang="0">
                <a:pos x="connsiteX1" y="connsiteY1"/>
              </a:cxn>
              <a:cxn ang="0">
                <a:pos x="connsiteX2" y="connsiteY2"/>
              </a:cxn>
            </a:cxnLst>
            <a:rect l="l" t="t" r="r" b="b"/>
            <a:pathLst>
              <a:path w="8808720" h="2611120">
                <a:moveTo>
                  <a:pt x="0" y="2611120"/>
                </a:moveTo>
                <a:cubicBezTo>
                  <a:pt x="2491740" y="2589953"/>
                  <a:pt x="4983480" y="2568787"/>
                  <a:pt x="6451600" y="2133600"/>
                </a:cubicBezTo>
                <a:cubicBezTo>
                  <a:pt x="7919720" y="1698413"/>
                  <a:pt x="8364220" y="849206"/>
                  <a:pt x="8808720" y="0"/>
                </a:cubicBezTo>
              </a:path>
            </a:pathLst>
          </a:custGeom>
          <a:noFill/>
          <a:ln w="76200" cap="rnd">
            <a:gradFill>
              <a:gsLst>
                <a:gs pos="100000">
                  <a:schemeClr val="accent1">
                    <a:lumMod val="5000"/>
                    <a:lumOff val="95000"/>
                    <a:alpha val="0"/>
                  </a:schemeClr>
                </a:gs>
                <a:gs pos="83000">
                  <a:schemeClr val="accent1"/>
                </a:gs>
              </a:gsLst>
              <a:lin ang="5400000" scaled="1"/>
            </a:gra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1" name="Rectangle 20">
            <a:extLst>
              <a:ext uri="{FF2B5EF4-FFF2-40B4-BE49-F238E27FC236}">
                <a16:creationId xmlns:a16="http://schemas.microsoft.com/office/drawing/2014/main" id="{C5CF4106-D82A-43B6-A9DE-27746DDADA7E}"/>
              </a:ext>
            </a:extLst>
          </p:cNvPr>
          <p:cNvSpPr/>
          <p:nvPr/>
        </p:nvSpPr>
        <p:spPr>
          <a:xfrm>
            <a:off x="7235457" y="2150983"/>
            <a:ext cx="2562468" cy="313932"/>
          </a:xfrm>
          <a:prstGeom prst="rect">
            <a:avLst/>
          </a:prstGeom>
        </p:spPr>
        <p:txBody>
          <a:bodyPr wrap="square" lIns="0" rIns="0" anchor="ctr">
            <a:spAutoFit/>
          </a:bodyPr>
          <a:lstStyle/>
          <a:p>
            <a:pPr>
              <a:lnSpc>
                <a:spcPct val="90000"/>
              </a:lnSpc>
            </a:pPr>
            <a:r>
              <a:rPr lang="en-IN" sz="1600" dirty="0">
                <a:solidFill>
                  <a:schemeClr val="bg1"/>
                </a:solidFill>
                <a:ea typeface="Open Sans" panose="020B0606030504020204" pitchFamily="34" charset="0"/>
                <a:cs typeface="Segoe UI" panose="020B0502040204020203" pitchFamily="34" charset="0"/>
              </a:rPr>
              <a:t>Metadata Extension CDS View</a:t>
            </a: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 </a:t>
            </a:r>
          </a:p>
        </p:txBody>
      </p:sp>
      <p:sp>
        <p:nvSpPr>
          <p:cNvPr id="22" name="Rectangle 21">
            <a:extLst>
              <a:ext uri="{FF2B5EF4-FFF2-40B4-BE49-F238E27FC236}">
                <a16:creationId xmlns:a16="http://schemas.microsoft.com/office/drawing/2014/main" id="{7F8F5857-0D53-466B-B112-FA0481FABC0F}"/>
              </a:ext>
            </a:extLst>
          </p:cNvPr>
          <p:cNvSpPr/>
          <p:nvPr/>
        </p:nvSpPr>
        <p:spPr>
          <a:xfrm>
            <a:off x="5239237" y="2811384"/>
            <a:ext cx="2342679" cy="313932"/>
          </a:xfrm>
          <a:prstGeom prst="rect">
            <a:avLst/>
          </a:prstGeom>
        </p:spPr>
        <p:txBody>
          <a:bodyPr wrap="square" lIns="0" rIns="0" anchor="ctr">
            <a:spAutoFit/>
          </a:bodyPr>
          <a:lstStyle/>
          <a:p>
            <a:pPr>
              <a:lnSpc>
                <a:spcPct val="90000"/>
              </a:lnSpc>
            </a:pPr>
            <a:r>
              <a:rPr lang="en-IN" sz="1600" dirty="0">
                <a:solidFill>
                  <a:schemeClr val="bg1"/>
                </a:solidFill>
                <a:ea typeface="Open Sans" panose="020B0606030504020204" pitchFamily="34" charset="0"/>
                <a:cs typeface="Segoe UI" panose="020B0502040204020203" pitchFamily="34" charset="0"/>
              </a:rPr>
              <a:t>Consumption CDS View. </a:t>
            </a:r>
          </a:p>
        </p:txBody>
      </p:sp>
      <p:sp>
        <p:nvSpPr>
          <p:cNvPr id="23" name="Rectangle 22">
            <a:extLst>
              <a:ext uri="{FF2B5EF4-FFF2-40B4-BE49-F238E27FC236}">
                <a16:creationId xmlns:a16="http://schemas.microsoft.com/office/drawing/2014/main" id="{5D68FD42-BC6A-453A-A14B-E77A9C5012B8}"/>
              </a:ext>
            </a:extLst>
          </p:cNvPr>
          <p:cNvSpPr/>
          <p:nvPr/>
        </p:nvSpPr>
        <p:spPr>
          <a:xfrm>
            <a:off x="3176757" y="3474939"/>
            <a:ext cx="2648128" cy="313932"/>
          </a:xfrm>
          <a:prstGeom prst="rect">
            <a:avLst/>
          </a:prstGeom>
        </p:spPr>
        <p:txBody>
          <a:bodyPr wrap="square" lIns="0" rIns="0" anchor="ctr">
            <a:spAutoFit/>
          </a:bodyPr>
          <a:lstStyle/>
          <a:p>
            <a:pPr>
              <a:lnSpc>
                <a:spcPct val="90000"/>
              </a:lnSpc>
            </a:pPr>
            <a:r>
              <a:rPr lang="en-IN" sz="1600" dirty="0">
                <a:solidFill>
                  <a:schemeClr val="bg1"/>
                </a:solidFill>
                <a:ea typeface="Open Sans" panose="020B0606030504020204" pitchFamily="34" charset="0"/>
                <a:cs typeface="Segoe UI" panose="020B0502040204020203" pitchFamily="34" charset="0"/>
              </a:rPr>
              <a:t>Table – ZOFT_MEALS</a:t>
            </a: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a:t>
            </a:r>
          </a:p>
        </p:txBody>
      </p:sp>
      <p:sp>
        <p:nvSpPr>
          <p:cNvPr id="24" name="Rectangle 23">
            <a:extLst>
              <a:ext uri="{FF2B5EF4-FFF2-40B4-BE49-F238E27FC236}">
                <a16:creationId xmlns:a16="http://schemas.microsoft.com/office/drawing/2014/main" id="{5D68FD42-BC6A-453A-A14B-E77A9C5012B8}"/>
              </a:ext>
            </a:extLst>
          </p:cNvPr>
          <p:cNvSpPr/>
          <p:nvPr/>
        </p:nvSpPr>
        <p:spPr>
          <a:xfrm>
            <a:off x="1553364" y="4157425"/>
            <a:ext cx="2648128" cy="313932"/>
          </a:xfrm>
          <a:prstGeom prst="rect">
            <a:avLst/>
          </a:prstGeom>
        </p:spPr>
        <p:txBody>
          <a:bodyPr wrap="square" lIns="0" rIns="0" anchor="ctr">
            <a:spAutoFit/>
          </a:bodyPr>
          <a:lstStyle/>
          <a:p>
            <a:pPr>
              <a:lnSpc>
                <a:spcPct val="90000"/>
              </a:lnSpc>
            </a:pPr>
            <a:r>
              <a:rPr lang="en-IN" sz="1600" dirty="0">
                <a:solidFill>
                  <a:schemeClr val="bg1"/>
                </a:solidFill>
                <a:ea typeface="Open Sans" panose="020B0606030504020204" pitchFamily="34" charset="0"/>
                <a:cs typeface="Segoe UI" panose="020B0502040204020203" pitchFamily="34" charset="0"/>
              </a:rPr>
              <a:t>Draft Table - ZOFT_JUL_MEAL.</a:t>
            </a: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 </a:t>
            </a:r>
          </a:p>
        </p:txBody>
      </p:sp>
      <p:sp>
        <p:nvSpPr>
          <p:cNvPr id="25" name="Rectangle 24">
            <a:extLst>
              <a:ext uri="{FF2B5EF4-FFF2-40B4-BE49-F238E27FC236}">
                <a16:creationId xmlns:a16="http://schemas.microsoft.com/office/drawing/2014/main" id="{E04A8885-F432-4FE4-AD25-914F46CCA6A5}"/>
              </a:ext>
            </a:extLst>
          </p:cNvPr>
          <p:cNvSpPr/>
          <p:nvPr/>
        </p:nvSpPr>
        <p:spPr>
          <a:xfrm>
            <a:off x="1504518" y="5149723"/>
            <a:ext cx="1766149"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ZOFT_JUL_MEAL</a:t>
            </a:r>
          </a:p>
        </p:txBody>
      </p:sp>
    </p:spTree>
    <p:extLst>
      <p:ext uri="{BB962C8B-B14F-4D97-AF65-F5344CB8AC3E}">
        <p14:creationId xmlns:p14="http://schemas.microsoft.com/office/powerpoint/2010/main" val="369135987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29567" y="167049"/>
            <a:ext cx="10969943" cy="711081"/>
          </a:xfrm>
        </p:spPr>
        <p:txBody>
          <a:bodyPr>
            <a:noAutofit/>
          </a:bodyPr>
          <a:lstStyle/>
          <a:p>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5963197" y="1348589"/>
            <a:ext cx="5412445" cy="5063256"/>
          </a:xfrm>
          <a:prstGeom prst="rect">
            <a:avLst/>
          </a:prstGeom>
        </p:spPr>
      </p:pic>
      <p:sp>
        <p:nvSpPr>
          <p:cNvPr id="9" name="Rectangle 8"/>
          <p:cNvSpPr/>
          <p:nvPr/>
        </p:nvSpPr>
        <p:spPr>
          <a:xfrm>
            <a:off x="529567" y="878131"/>
            <a:ext cx="4556734" cy="369332"/>
          </a:xfrm>
          <a:prstGeom prst="rect">
            <a:avLst/>
          </a:prstGeom>
        </p:spPr>
        <p:txBody>
          <a:bodyPr wrap="square">
            <a:spAutoFit/>
          </a:bodyPr>
          <a:lstStyle/>
          <a:p>
            <a:pPr algn="just"/>
            <a:r>
              <a:rPr lang="en-US" sz="1800" dirty="0">
                <a:solidFill>
                  <a:schemeClr val="bg1"/>
                </a:solidFill>
                <a:hlinkClick r:id="rId4"/>
              </a:rPr>
              <a:t>CDS View Code</a:t>
            </a:r>
            <a:endParaRPr lang="en-US" sz="1800" dirty="0">
              <a:solidFill>
                <a:schemeClr val="bg1"/>
              </a:solidFill>
            </a:endParaRPr>
          </a:p>
        </p:txBody>
      </p:sp>
      <p:sp>
        <p:nvSpPr>
          <p:cNvPr id="10" name="Rounded Rectangle 9"/>
          <p:cNvSpPr/>
          <p:nvPr/>
        </p:nvSpPr>
        <p:spPr bwMode="gray">
          <a:xfrm>
            <a:off x="3219126" y="2552204"/>
            <a:ext cx="2098350"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OData Exposure </a:t>
            </a:r>
          </a:p>
        </p:txBody>
      </p:sp>
      <p:grpSp>
        <p:nvGrpSpPr>
          <p:cNvPr id="12" name="Group 11"/>
          <p:cNvGrpSpPr/>
          <p:nvPr/>
        </p:nvGrpSpPr>
        <p:grpSpPr>
          <a:xfrm>
            <a:off x="6060662" y="2652657"/>
            <a:ext cx="1427302" cy="129386"/>
            <a:chOff x="4382180" y="3061155"/>
            <a:chExt cx="1427963" cy="129446"/>
          </a:xfrm>
        </p:grpSpPr>
        <p:sp>
          <p:nvSpPr>
            <p:cNvPr id="13" name="Pie 12"/>
            <p:cNvSpPr/>
            <p:nvPr/>
          </p:nvSpPr>
          <p:spPr bwMode="gray">
            <a:xfrm>
              <a:off x="4382180" y="3061155"/>
              <a:ext cx="119291" cy="129443"/>
            </a:xfrm>
            <a:prstGeom prst="pie">
              <a:avLst>
                <a:gd name="adj1" fmla="val 5399995"/>
                <a:gd name="adj2" fmla="val 16200000"/>
              </a:avLst>
            </a:prstGeom>
            <a:solidFill>
              <a:schemeClr val="accent5"/>
            </a:solidFill>
            <a:ln w="6350" algn="ctr">
              <a:solidFill>
                <a:schemeClr val="accent5"/>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4" name="Straight Connector 13"/>
            <p:cNvCxnSpPr/>
            <p:nvPr/>
          </p:nvCxnSpPr>
          <p:spPr>
            <a:xfrm flipV="1">
              <a:off x="4441826" y="3190600"/>
              <a:ext cx="1368317"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p:cNvCxnSpPr/>
          <p:nvPr/>
        </p:nvCxnSpPr>
        <p:spPr>
          <a:xfrm flipV="1">
            <a:off x="5317475" y="2689152"/>
            <a:ext cx="743188" cy="930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77831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73710" y="276357"/>
            <a:ext cx="10969943" cy="711081"/>
          </a:xfrm>
        </p:spPr>
        <p:txBody>
          <a:bodyPr>
            <a:noAutofit/>
          </a:bodyPr>
          <a:lstStyle/>
          <a:p>
            <a:r>
              <a:rPr lang="en-IN" dirty="0">
                <a:solidFill>
                  <a:schemeClr val="bg1"/>
                </a:solidFill>
                <a:latin typeface="Cooper Black" panose="0208090404030B020404" pitchFamily="18" charset="0"/>
              </a:rPr>
              <a:t>Create Fiori App with Template on BAS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rotWithShape="1">
          <a:blip r:embed="rId3"/>
          <a:srcRect r="7505"/>
          <a:stretch/>
        </p:blipFill>
        <p:spPr>
          <a:xfrm>
            <a:off x="655321" y="980728"/>
            <a:ext cx="4641399" cy="2284286"/>
          </a:xfrm>
          <a:prstGeom prst="rect">
            <a:avLst/>
          </a:prstGeom>
        </p:spPr>
      </p:pic>
      <p:sp>
        <p:nvSpPr>
          <p:cNvPr id="7" name="Chevron 6"/>
          <p:cNvSpPr/>
          <p:nvPr/>
        </p:nvSpPr>
        <p:spPr>
          <a:xfrm>
            <a:off x="5791203" y="1553372"/>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pic>
        <p:nvPicPr>
          <p:cNvPr id="8" name="Picture 7"/>
          <p:cNvPicPr>
            <a:picLocks noChangeAspect="1"/>
          </p:cNvPicPr>
          <p:nvPr/>
        </p:nvPicPr>
        <p:blipFill>
          <a:blip r:embed="rId4"/>
          <a:stretch>
            <a:fillRect/>
          </a:stretch>
        </p:blipFill>
        <p:spPr>
          <a:xfrm>
            <a:off x="7062642" y="1046152"/>
            <a:ext cx="3805714" cy="2040000"/>
          </a:xfrm>
          <a:prstGeom prst="rect">
            <a:avLst/>
          </a:prstGeom>
        </p:spPr>
      </p:pic>
      <p:pic>
        <p:nvPicPr>
          <p:cNvPr id="9" name="Picture 8"/>
          <p:cNvPicPr>
            <a:picLocks noChangeAspect="1"/>
          </p:cNvPicPr>
          <p:nvPr/>
        </p:nvPicPr>
        <p:blipFill rotWithShape="1">
          <a:blip r:embed="rId5"/>
          <a:srcRect l="3674" t="-595" r="2334" b="595"/>
          <a:stretch/>
        </p:blipFill>
        <p:spPr>
          <a:xfrm>
            <a:off x="6989272" y="3957051"/>
            <a:ext cx="4828728" cy="2400000"/>
          </a:xfrm>
          <a:prstGeom prst="rect">
            <a:avLst/>
          </a:prstGeom>
        </p:spPr>
      </p:pic>
      <p:sp>
        <p:nvSpPr>
          <p:cNvPr id="10" name="Chevron 9"/>
          <p:cNvSpPr/>
          <p:nvPr/>
        </p:nvSpPr>
        <p:spPr>
          <a:xfrm rot="10800000">
            <a:off x="5784579" y="4608008"/>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pic>
        <p:nvPicPr>
          <p:cNvPr id="12" name="Picture 11"/>
          <p:cNvPicPr>
            <a:picLocks noChangeAspect="1"/>
          </p:cNvPicPr>
          <p:nvPr/>
        </p:nvPicPr>
        <p:blipFill>
          <a:blip r:embed="rId6"/>
          <a:stretch>
            <a:fillRect/>
          </a:stretch>
        </p:blipFill>
        <p:spPr>
          <a:xfrm>
            <a:off x="655320" y="3814756"/>
            <a:ext cx="4893809" cy="2299475"/>
          </a:xfrm>
          <a:prstGeom prst="rect">
            <a:avLst/>
          </a:prstGeom>
        </p:spPr>
      </p:pic>
      <p:sp>
        <p:nvSpPr>
          <p:cNvPr id="13" name="Rectangle 12"/>
          <p:cNvSpPr/>
          <p:nvPr/>
        </p:nvSpPr>
        <p:spPr>
          <a:xfrm>
            <a:off x="622300" y="3230178"/>
            <a:ext cx="4926829" cy="369332"/>
          </a:xfrm>
          <a:prstGeom prst="rect">
            <a:avLst/>
          </a:prstGeom>
        </p:spPr>
        <p:txBody>
          <a:bodyPr wrap="square">
            <a:spAutoFit/>
          </a:bodyPr>
          <a:lstStyle/>
          <a:p>
            <a:r>
              <a:rPr lang="en-US" sz="1800" b="1" dirty="0">
                <a:solidFill>
                  <a:schemeClr val="bg1"/>
                </a:solidFill>
              </a:rPr>
              <a:t>Step 1</a:t>
            </a:r>
            <a:r>
              <a:rPr lang="en-US" sz="1800" dirty="0">
                <a:solidFill>
                  <a:schemeClr val="bg1"/>
                </a:solidFill>
              </a:rPr>
              <a:t>. Open Business Application Studio. </a:t>
            </a:r>
          </a:p>
        </p:txBody>
      </p:sp>
      <p:sp>
        <p:nvSpPr>
          <p:cNvPr id="14" name="Rectangle 13"/>
          <p:cNvSpPr/>
          <p:nvPr/>
        </p:nvSpPr>
        <p:spPr>
          <a:xfrm>
            <a:off x="602682" y="6242193"/>
            <a:ext cx="4575483" cy="369332"/>
          </a:xfrm>
          <a:prstGeom prst="rect">
            <a:avLst/>
          </a:prstGeom>
        </p:spPr>
        <p:txBody>
          <a:bodyPr wrap="none">
            <a:spAutoFit/>
          </a:bodyPr>
          <a:lstStyle/>
          <a:p>
            <a:r>
              <a:rPr lang="en-US" sz="1800" b="1" dirty="0">
                <a:solidFill>
                  <a:schemeClr val="bg1"/>
                </a:solidFill>
              </a:rPr>
              <a:t>Step 4. </a:t>
            </a:r>
            <a:r>
              <a:rPr lang="en-US" sz="1800" dirty="0">
                <a:solidFill>
                  <a:schemeClr val="bg1"/>
                </a:solidFill>
              </a:rPr>
              <a:t>Choose List Report Object Page &amp; Next.</a:t>
            </a:r>
          </a:p>
        </p:txBody>
      </p:sp>
      <p:sp>
        <p:nvSpPr>
          <p:cNvPr id="15" name="Rectangle 14"/>
          <p:cNvSpPr/>
          <p:nvPr/>
        </p:nvSpPr>
        <p:spPr>
          <a:xfrm>
            <a:off x="6983612" y="6248821"/>
            <a:ext cx="5033168" cy="369332"/>
          </a:xfrm>
          <a:prstGeom prst="rect">
            <a:avLst/>
          </a:prstGeom>
        </p:spPr>
        <p:txBody>
          <a:bodyPr wrap="square">
            <a:spAutoFit/>
          </a:bodyPr>
          <a:lstStyle/>
          <a:p>
            <a:r>
              <a:rPr lang="en-US" sz="1800" b="1" dirty="0">
                <a:solidFill>
                  <a:schemeClr val="bg1"/>
                </a:solidFill>
              </a:rPr>
              <a:t>Step 3. </a:t>
            </a:r>
            <a:r>
              <a:rPr lang="en-US" sz="1800" dirty="0">
                <a:solidFill>
                  <a:schemeClr val="bg1"/>
                </a:solidFill>
              </a:rPr>
              <a:t>Click on SAP Fiori application &amp; Next.</a:t>
            </a:r>
          </a:p>
        </p:txBody>
      </p:sp>
      <p:sp>
        <p:nvSpPr>
          <p:cNvPr id="16" name="Chevron 15"/>
          <p:cNvSpPr/>
          <p:nvPr/>
        </p:nvSpPr>
        <p:spPr>
          <a:xfrm rot="5400000">
            <a:off x="9401052" y="3197818"/>
            <a:ext cx="478278" cy="96026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Tree>
    <p:extLst>
      <p:ext uri="{BB962C8B-B14F-4D97-AF65-F5344CB8AC3E}">
        <p14:creationId xmlns:p14="http://schemas.microsoft.com/office/powerpoint/2010/main" val="52278860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22300" y="211638"/>
            <a:ext cx="10969943" cy="711081"/>
          </a:xfrm>
        </p:spPr>
        <p:txBody>
          <a:bodyPr>
            <a:noAutofit/>
          </a:bodyPr>
          <a:lstStyle/>
          <a:p>
            <a:r>
              <a:rPr lang="en-IN" dirty="0">
                <a:solidFill>
                  <a:schemeClr val="bg1"/>
                </a:solidFill>
                <a:latin typeface="Cooper Black" panose="0208090404030B020404" pitchFamily="18" charset="0"/>
              </a:rPr>
              <a:t>Create Fiori App with Template on BAS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Chevron 5"/>
          <p:cNvSpPr/>
          <p:nvPr/>
        </p:nvSpPr>
        <p:spPr>
          <a:xfrm>
            <a:off x="5791203" y="1578399"/>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7" name="Chevron 6"/>
          <p:cNvSpPr/>
          <p:nvPr/>
        </p:nvSpPr>
        <p:spPr>
          <a:xfrm rot="10800000">
            <a:off x="5784579" y="4633035"/>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8" name="Rectangle 7"/>
          <p:cNvSpPr/>
          <p:nvPr/>
        </p:nvSpPr>
        <p:spPr>
          <a:xfrm>
            <a:off x="622300" y="3268457"/>
            <a:ext cx="4926829" cy="369332"/>
          </a:xfrm>
          <a:prstGeom prst="rect">
            <a:avLst/>
          </a:prstGeom>
        </p:spPr>
        <p:txBody>
          <a:bodyPr wrap="square">
            <a:spAutoFit/>
          </a:bodyPr>
          <a:lstStyle/>
          <a:p>
            <a:r>
              <a:rPr lang="en-US" sz="1800" b="1" dirty="0">
                <a:solidFill>
                  <a:schemeClr val="bg1"/>
                </a:solidFill>
              </a:rPr>
              <a:t>Step 5</a:t>
            </a:r>
            <a:r>
              <a:rPr lang="en-US" sz="1800" dirty="0">
                <a:solidFill>
                  <a:schemeClr val="bg1"/>
                </a:solidFill>
              </a:rPr>
              <a:t>. Enter Data Source &amp; Select OData service. </a:t>
            </a:r>
          </a:p>
        </p:txBody>
      </p:sp>
      <p:sp>
        <p:nvSpPr>
          <p:cNvPr id="9" name="Rectangle 8"/>
          <p:cNvSpPr/>
          <p:nvPr/>
        </p:nvSpPr>
        <p:spPr>
          <a:xfrm>
            <a:off x="748454" y="6267220"/>
            <a:ext cx="3545971" cy="369332"/>
          </a:xfrm>
          <a:prstGeom prst="rect">
            <a:avLst/>
          </a:prstGeom>
        </p:spPr>
        <p:txBody>
          <a:bodyPr wrap="none">
            <a:spAutoFit/>
          </a:bodyPr>
          <a:lstStyle/>
          <a:p>
            <a:r>
              <a:rPr lang="en-US" sz="1800" b="1" dirty="0">
                <a:solidFill>
                  <a:schemeClr val="bg1"/>
                </a:solidFill>
              </a:rPr>
              <a:t>Step 8. </a:t>
            </a:r>
            <a:r>
              <a:rPr lang="en-US" sz="1800" dirty="0">
                <a:solidFill>
                  <a:schemeClr val="bg1"/>
                </a:solidFill>
              </a:rPr>
              <a:t>Run Project for Final output.</a:t>
            </a:r>
          </a:p>
        </p:txBody>
      </p:sp>
      <p:sp>
        <p:nvSpPr>
          <p:cNvPr id="10" name="Rectangle 9"/>
          <p:cNvSpPr/>
          <p:nvPr/>
        </p:nvSpPr>
        <p:spPr>
          <a:xfrm>
            <a:off x="7108248" y="3161240"/>
            <a:ext cx="3105658" cy="369332"/>
          </a:xfrm>
          <a:prstGeom prst="rect">
            <a:avLst/>
          </a:prstGeom>
        </p:spPr>
        <p:txBody>
          <a:bodyPr wrap="none">
            <a:spAutoFit/>
          </a:bodyPr>
          <a:lstStyle/>
          <a:p>
            <a:r>
              <a:rPr lang="en-US" sz="1800" b="1" dirty="0">
                <a:solidFill>
                  <a:schemeClr val="bg1"/>
                </a:solidFill>
              </a:rPr>
              <a:t>Step 6</a:t>
            </a:r>
            <a:r>
              <a:rPr lang="en-US" sz="1800" dirty="0">
                <a:solidFill>
                  <a:schemeClr val="bg1"/>
                </a:solidFill>
              </a:rPr>
              <a:t>. Entity Selection &amp; Next.</a:t>
            </a:r>
          </a:p>
        </p:txBody>
      </p:sp>
      <p:sp>
        <p:nvSpPr>
          <p:cNvPr id="12" name="Chevron 11"/>
          <p:cNvSpPr/>
          <p:nvPr/>
        </p:nvSpPr>
        <p:spPr>
          <a:xfrm rot="5400000">
            <a:off x="9401052" y="3275853"/>
            <a:ext cx="478278" cy="96026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pic>
        <p:nvPicPr>
          <p:cNvPr id="13" name="Picture 12"/>
          <p:cNvPicPr>
            <a:picLocks noChangeAspect="1"/>
          </p:cNvPicPr>
          <p:nvPr/>
        </p:nvPicPr>
        <p:blipFill rotWithShape="1">
          <a:blip r:embed="rId3"/>
          <a:srcRect r="18753"/>
          <a:stretch/>
        </p:blipFill>
        <p:spPr>
          <a:xfrm>
            <a:off x="669034" y="1052736"/>
            <a:ext cx="4627686" cy="2237307"/>
          </a:xfrm>
          <a:prstGeom prst="rect">
            <a:avLst/>
          </a:prstGeom>
        </p:spPr>
      </p:pic>
      <p:pic>
        <p:nvPicPr>
          <p:cNvPr id="14" name="Picture 13"/>
          <p:cNvPicPr>
            <a:picLocks noChangeAspect="1"/>
          </p:cNvPicPr>
          <p:nvPr/>
        </p:nvPicPr>
        <p:blipFill rotWithShape="1">
          <a:blip r:embed="rId4"/>
          <a:srcRect l="1644" r="7401"/>
          <a:stretch/>
        </p:blipFill>
        <p:spPr>
          <a:xfrm>
            <a:off x="7103176" y="1055838"/>
            <a:ext cx="3664187" cy="2109524"/>
          </a:xfrm>
          <a:prstGeom prst="rect">
            <a:avLst/>
          </a:prstGeom>
        </p:spPr>
      </p:pic>
      <p:pic>
        <p:nvPicPr>
          <p:cNvPr id="15" name="Picture 14"/>
          <p:cNvPicPr>
            <a:picLocks noChangeAspect="1"/>
          </p:cNvPicPr>
          <p:nvPr/>
        </p:nvPicPr>
        <p:blipFill rotWithShape="1">
          <a:blip r:embed="rId5"/>
          <a:srcRect l="2094" r="12652"/>
          <a:stretch/>
        </p:blipFill>
        <p:spPr>
          <a:xfrm>
            <a:off x="7182694" y="4058286"/>
            <a:ext cx="3728117" cy="2213714"/>
          </a:xfrm>
          <a:prstGeom prst="rect">
            <a:avLst/>
          </a:prstGeom>
        </p:spPr>
      </p:pic>
      <p:pic>
        <p:nvPicPr>
          <p:cNvPr id="16" name="Picture 15"/>
          <p:cNvPicPr>
            <a:picLocks noChangeAspect="1"/>
          </p:cNvPicPr>
          <p:nvPr/>
        </p:nvPicPr>
        <p:blipFill>
          <a:blip r:embed="rId6"/>
          <a:stretch>
            <a:fillRect/>
          </a:stretch>
        </p:blipFill>
        <p:spPr>
          <a:xfrm>
            <a:off x="669033" y="3979498"/>
            <a:ext cx="4885714" cy="2218476"/>
          </a:xfrm>
          <a:prstGeom prst="rect">
            <a:avLst/>
          </a:prstGeom>
        </p:spPr>
      </p:pic>
      <p:sp>
        <p:nvSpPr>
          <p:cNvPr id="17" name="Rectangle 16"/>
          <p:cNvSpPr/>
          <p:nvPr/>
        </p:nvSpPr>
        <p:spPr>
          <a:xfrm>
            <a:off x="6983612" y="6273848"/>
            <a:ext cx="5033168" cy="369332"/>
          </a:xfrm>
          <a:prstGeom prst="rect">
            <a:avLst/>
          </a:prstGeom>
        </p:spPr>
        <p:txBody>
          <a:bodyPr wrap="square">
            <a:spAutoFit/>
          </a:bodyPr>
          <a:lstStyle/>
          <a:p>
            <a:r>
              <a:rPr lang="en-US" sz="1800" b="1" dirty="0">
                <a:solidFill>
                  <a:schemeClr val="bg1"/>
                </a:solidFill>
              </a:rPr>
              <a:t>Step 7. </a:t>
            </a:r>
            <a:r>
              <a:rPr lang="en-US" sz="1800" dirty="0">
                <a:solidFill>
                  <a:schemeClr val="bg1"/>
                </a:solidFill>
              </a:rPr>
              <a:t>Enter Project Attributes &amp; Finish.</a:t>
            </a:r>
          </a:p>
        </p:txBody>
      </p:sp>
    </p:spTree>
    <p:extLst>
      <p:ext uri="{BB962C8B-B14F-4D97-AF65-F5344CB8AC3E}">
        <p14:creationId xmlns:p14="http://schemas.microsoft.com/office/powerpoint/2010/main" val="72427247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320040" y="229743"/>
            <a:ext cx="10969943" cy="711081"/>
          </a:xfrm>
        </p:spPr>
        <p:txBody>
          <a:bodyPr>
            <a:noAutofit/>
          </a:bodyPr>
          <a:lstStyle/>
          <a:p>
            <a:r>
              <a:rPr lang="en-US" dirty="0">
                <a:solidFill>
                  <a:schemeClr val="bg1"/>
                </a:solidFill>
                <a:latin typeface="Cooper Black" panose="0208090404030B020404" pitchFamily="18" charset="0"/>
              </a:rPr>
              <a:t>Gold Standard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id="{C1A94EB2-B705-4D44-A9E8-6675DDEC1186}"/>
              </a:ext>
            </a:extLst>
          </p:cNvPr>
          <p:cNvSpPr txBox="1"/>
          <p:nvPr/>
        </p:nvSpPr>
        <p:spPr>
          <a:xfrm>
            <a:off x="464056" y="978408"/>
            <a:ext cx="11030956" cy="3416320"/>
          </a:xfrm>
          <a:prstGeom prst="rect">
            <a:avLst/>
          </a:prstGeom>
          <a:noFill/>
        </p:spPr>
        <p:txBody>
          <a:bodyPr wrap="square" rtlCol="0">
            <a:spAutoFit/>
          </a:bodyPr>
          <a:lstStyle/>
          <a:p>
            <a:pPr algn="just"/>
            <a:r>
              <a:rPr lang="en-US" sz="1800" dirty="0">
                <a:solidFill>
                  <a:schemeClr val="bg1"/>
                </a:solidFill>
              </a:rPr>
              <a:t>In real-time application, </a:t>
            </a:r>
          </a:p>
          <a:p>
            <a:pPr marL="342900" indent="-342900" algn="just">
              <a:buAutoNum type="arabicPeriod"/>
            </a:pPr>
            <a:r>
              <a:rPr lang="en-US" sz="1800" dirty="0">
                <a:solidFill>
                  <a:schemeClr val="bg1"/>
                </a:solidFill>
              </a:rPr>
              <a:t>we bring statelessness to our application logic but our UI keeps on changing. Hence we separate the UI logic from business logic. Currently the UI logic is merged with app logic which create a risk when a developer change UI logic by mistake it can hamper the app logic.</a:t>
            </a:r>
          </a:p>
          <a:p>
            <a:pPr marL="342900" indent="-342900" algn="just">
              <a:buAutoNum type="arabicPeriod"/>
            </a:pPr>
            <a:r>
              <a:rPr lang="en-US" sz="1800" dirty="0">
                <a:solidFill>
                  <a:schemeClr val="bg1"/>
                </a:solidFill>
              </a:rPr>
              <a:t>When SAP develop an app using the same approach of annotations and deliver it to its customers and partners. What customers would need is to tweak the UI little bit.</a:t>
            </a:r>
          </a:p>
          <a:p>
            <a:pPr algn="just"/>
            <a:endParaRPr lang="en-US" sz="1800" dirty="0">
              <a:solidFill>
                <a:schemeClr val="bg1"/>
              </a:solidFill>
            </a:endParaRPr>
          </a:p>
          <a:p>
            <a:pPr algn="just"/>
            <a:r>
              <a:rPr lang="en-US" sz="1800" dirty="0">
                <a:solidFill>
                  <a:schemeClr val="bg1"/>
                </a:solidFill>
              </a:rPr>
              <a:t>Metadata Extension – is a new CDS artefacts which is developed to decouple the UI annotations from CDS view. SAP allows a layered approach, SAP deliver standard annotation code with layer #CORE and customers &amp; partners can create another MDE file with layer #CUSTOMER or #PARTNER.</a:t>
            </a:r>
          </a:p>
          <a:p>
            <a:pPr algn="just"/>
            <a:r>
              <a:rPr lang="en-US" sz="1800" dirty="0">
                <a:solidFill>
                  <a:schemeClr val="bg1"/>
                </a:solidFill>
              </a:rPr>
              <a:t>When app runs, it checks if there is #CUSTOMER annotation file, it will take highest prio and subsequently #PARTNER and #CORE.</a:t>
            </a:r>
          </a:p>
        </p:txBody>
      </p:sp>
    </p:spTree>
    <p:extLst>
      <p:ext uri="{BB962C8B-B14F-4D97-AF65-F5344CB8AC3E}">
        <p14:creationId xmlns:p14="http://schemas.microsoft.com/office/powerpoint/2010/main" val="405924069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Meta Data Extension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id="{CC39E87A-2CAF-CD41-98DC-4526D06794F9}"/>
              </a:ext>
            </a:extLst>
          </p:cNvPr>
          <p:cNvSpPr txBox="1"/>
          <p:nvPr/>
        </p:nvSpPr>
        <p:spPr>
          <a:xfrm>
            <a:off x="562007" y="1136049"/>
            <a:ext cx="4880322" cy="1477328"/>
          </a:xfrm>
          <a:prstGeom prst="rect">
            <a:avLst/>
          </a:prstGeom>
          <a:noFill/>
          <a:ln>
            <a:noFill/>
          </a:ln>
        </p:spPr>
        <p:txBody>
          <a:bodyPr wrap="square" rtlCol="0">
            <a:spAutoFit/>
          </a:bodyPr>
          <a:lstStyle/>
          <a:p>
            <a:pPr lvl="0" algn="just" defTabSz="914217"/>
            <a:r>
              <a:rPr lang="en-US" sz="1800" dirty="0">
                <a:solidFill>
                  <a:schemeClr val="bg1"/>
                </a:solidFill>
              </a:rPr>
              <a:t>A CDS metadata extension (MDE) extends a CDS entity with CDS annotations that are not defined in the CDS source code of the data definition. CDS metadata extensions can currently only be created for CDS views.</a:t>
            </a:r>
            <a:endParaRPr lang="en-US" sz="1800" b="1" dirty="0">
              <a:solidFill>
                <a:schemeClr val="bg1"/>
              </a:solidFill>
              <a:ea typeface="Cambria" panose="02040503050406030204" pitchFamily="18" charset="0"/>
              <a:cs typeface="Arial" panose="020B0604020202020204" pitchFamily="34" charset="0"/>
            </a:endParaRPr>
          </a:p>
        </p:txBody>
      </p:sp>
      <p:pic>
        <p:nvPicPr>
          <p:cNvPr id="7" name="Picture 6"/>
          <p:cNvPicPr>
            <a:picLocks noChangeAspect="1"/>
          </p:cNvPicPr>
          <p:nvPr/>
        </p:nvPicPr>
        <p:blipFill rotWithShape="1">
          <a:blip r:embed="rId3"/>
          <a:srcRect b="23961"/>
          <a:stretch/>
        </p:blipFill>
        <p:spPr>
          <a:xfrm>
            <a:off x="6830424" y="2551257"/>
            <a:ext cx="4948666" cy="3616719"/>
          </a:xfrm>
          <a:prstGeom prst="rect">
            <a:avLst/>
          </a:prstGeom>
        </p:spPr>
      </p:pic>
      <p:sp>
        <p:nvSpPr>
          <p:cNvPr id="8" name="Rectangle 7"/>
          <p:cNvSpPr/>
          <p:nvPr/>
        </p:nvSpPr>
        <p:spPr>
          <a:xfrm>
            <a:off x="562007" y="3667398"/>
            <a:ext cx="6127995" cy="2585323"/>
          </a:xfrm>
          <a:prstGeom prst="rect">
            <a:avLst/>
          </a:prstGeom>
        </p:spPr>
        <p:txBody>
          <a:bodyPr wrap="square">
            <a:spAutoFit/>
          </a:bodyPr>
          <a:lstStyle/>
          <a:p>
            <a:pPr algn="just"/>
            <a:r>
              <a:rPr lang="en-US" sz="1800" dirty="0">
                <a:solidFill>
                  <a:schemeClr val="bg1"/>
                </a:solidFill>
              </a:rPr>
              <a:t>There can be several metadata extensions for one CDS entity. The following rules determine which metadata extension to use to evaluate the annotations:</a:t>
            </a:r>
          </a:p>
          <a:p>
            <a:pPr algn="just">
              <a:buFont typeface="Arial" panose="020B0604020202020204" pitchFamily="34" charset="0"/>
              <a:buChar char="•"/>
            </a:pPr>
            <a:r>
              <a:rPr lang="en-US" sz="1800" dirty="0">
                <a:solidFill>
                  <a:schemeClr val="bg1"/>
                </a:solidFill>
              </a:rPr>
              <a:t>Each metadata extension is assigned to a layer, such as branch, partner, or customer. The layer determines the priority of the evaluation.</a:t>
            </a:r>
          </a:p>
          <a:p>
            <a:pPr algn="just">
              <a:buFont typeface="Arial" panose="020B0604020202020204" pitchFamily="34" charset="0"/>
              <a:buChar char="•"/>
            </a:pPr>
            <a:r>
              <a:rPr lang="en-US" sz="1800" dirty="0">
                <a:solidFill>
                  <a:schemeClr val="bg1"/>
                </a:solidFill>
              </a:rPr>
              <a:t>A metadata extension can be joined to a CDS variant. The CDS variant can be specified during the evaluation of the annotations of a CDS entity to select the metadata extension.</a:t>
            </a:r>
            <a:endParaRPr lang="en-US" sz="1800" b="0" i="0" dirty="0">
              <a:solidFill>
                <a:schemeClr val="bg1"/>
              </a:solidFill>
              <a:effectLst/>
            </a:endParaRPr>
          </a:p>
        </p:txBody>
      </p:sp>
      <p:sp>
        <p:nvSpPr>
          <p:cNvPr id="9" name="Rounded Rectangle 8"/>
          <p:cNvSpPr/>
          <p:nvPr/>
        </p:nvSpPr>
        <p:spPr bwMode="gray">
          <a:xfrm>
            <a:off x="2720660" y="2612517"/>
            <a:ext cx="3443972" cy="422231"/>
          </a:xfrm>
          <a:prstGeom prst="roundRect">
            <a:avLst>
              <a:gd name="adj" fmla="val 50000"/>
            </a:avLst>
          </a:prstGeom>
          <a:noFill/>
          <a:ln w="9525" algn="ctr">
            <a:solidFill>
              <a:srgbClr val="0070C0"/>
            </a:solidFill>
            <a:prstDash val="solid"/>
            <a:miter lim="800000"/>
            <a:headEnd/>
            <a:tailEnd/>
          </a:ln>
        </p:spPr>
        <p:txBody>
          <a:bodyPr lIns="89958" tIns="71966" rIns="89958" bIns="71966" rtlCol="0" anchor="ctr"/>
          <a:lstStyle/>
          <a:p>
            <a:r>
              <a:rPr lang="en-US" sz="1800" dirty="0">
                <a:solidFill>
                  <a:schemeClr val="bg1"/>
                </a:solidFill>
              </a:rPr>
              <a:t>@Metadata.allowExtension: true</a:t>
            </a:r>
          </a:p>
        </p:txBody>
      </p:sp>
      <p:grpSp>
        <p:nvGrpSpPr>
          <p:cNvPr id="10" name="Group 9"/>
          <p:cNvGrpSpPr/>
          <p:nvPr/>
        </p:nvGrpSpPr>
        <p:grpSpPr>
          <a:xfrm>
            <a:off x="6907817" y="2753279"/>
            <a:ext cx="1427302" cy="129386"/>
            <a:chOff x="4382180" y="3061155"/>
            <a:chExt cx="1427963" cy="129446"/>
          </a:xfrm>
        </p:grpSpPr>
        <p:sp>
          <p:nvSpPr>
            <p:cNvPr id="12" name="Pie 11"/>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solidFill>
                <a:srgbClr val="0070C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3" name="Straight Connector 12"/>
            <p:cNvCxnSpPr/>
            <p:nvPr/>
          </p:nvCxnSpPr>
          <p:spPr>
            <a:xfrm flipV="1">
              <a:off x="4441826" y="3190600"/>
              <a:ext cx="1368317" cy="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flipV="1">
            <a:off x="6164630" y="2815726"/>
            <a:ext cx="743188" cy="9305"/>
          </a:xfrm>
          <a:prstGeom prst="line">
            <a:avLst/>
          </a:prstGeom>
          <a:ln w="63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750827"/>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9440</TotalTime>
  <Words>872</Words>
  <Application>Microsoft Office PowerPoint</Application>
  <PresentationFormat>Custom</PresentationFormat>
  <Paragraphs>105</Paragraphs>
  <Slides>15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Arial Black</vt:lpstr>
      <vt:lpstr>Arial Bold</vt:lpstr>
      <vt:lpstr>Calibri</vt:lpstr>
      <vt:lpstr>Cooper Black</vt:lpstr>
      <vt:lpstr>Patua One</vt:lpstr>
      <vt:lpstr>Segoe UI</vt:lpstr>
      <vt:lpstr>Office Theme</vt:lpstr>
      <vt:lpstr>ABAP on Hana s/4 Hana Training</vt:lpstr>
      <vt:lpstr>Agenda – Day 16</vt:lpstr>
      <vt:lpstr>Use Case </vt:lpstr>
      <vt:lpstr>Flow of  Use Case</vt:lpstr>
      <vt:lpstr>Exercise </vt:lpstr>
      <vt:lpstr>Create Fiori App with Template on BAS</vt:lpstr>
      <vt:lpstr>Create Fiori App with Template on BAS</vt:lpstr>
      <vt:lpstr>Gold Standard </vt:lpstr>
      <vt:lpstr>Meta Data Extension</vt:lpstr>
      <vt:lpstr>UI Annotations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cvedi@soyuztechnologies.com</cp:lastModifiedBy>
  <cp:revision>279</cp:revision>
  <dcterms:created xsi:type="dcterms:W3CDTF">2013-09-12T13:05:01Z</dcterms:created>
  <dcterms:modified xsi:type="dcterms:W3CDTF">2022-02-17T14:09:51Z</dcterms:modified>
</cp:coreProperties>
</file>